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67" r:id="rId4"/>
    <p:sldId id="262" r:id="rId5"/>
    <p:sldId id="268" r:id="rId6"/>
    <p:sldId id="257" r:id="rId7"/>
    <p:sldId id="271" r:id="rId8"/>
    <p:sldId id="280" r:id="rId9"/>
    <p:sldId id="273" r:id="rId10"/>
    <p:sldId id="263" r:id="rId11"/>
    <p:sldId id="265" r:id="rId12"/>
    <p:sldId id="283" r:id="rId13"/>
    <p:sldId id="274" r:id="rId14"/>
    <p:sldId id="279" r:id="rId15"/>
    <p:sldId id="275" r:id="rId16"/>
    <p:sldId id="276" r:id="rId17"/>
    <p:sldId id="277" r:id="rId18"/>
    <p:sldId id="278" r:id="rId19"/>
    <p:sldId id="284" r:id="rId20"/>
    <p:sldId id="26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9"/>
    <p:restoredTop sz="94655"/>
  </p:normalViewPr>
  <p:slideViewPr>
    <p:cSldViewPr snapToGrid="0">
      <p:cViewPr varScale="1">
        <p:scale>
          <a:sx n="117" d="100"/>
          <a:sy n="117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AA2D7-17A2-664F-88A5-37439B87C17F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DAADD-56DD-0942-8A62-60E29FDBFB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05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：通用类型的任务，低延时（高频），串行</a:t>
            </a:r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：流数据处理，高吞吐量，高并发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ADD-56DD-0942-8A62-60E29FDBFBF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09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F1C9C-31C8-A8B3-D025-47E5438D1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B56E3C-D604-092F-8FE6-1C5B42DA7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2756CB-2EEF-4449-2167-56D58C642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1E22C-3F14-1235-5EE2-04B38B2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0BB3EB-FD08-BEF4-B9A4-C98B1032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24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D619D-DF2A-01B8-F851-488FBDF7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637709-0E1F-DEAB-10B6-16C96D213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D6EC3C-72BB-8720-57C6-3FFE889A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C82F21-6C2C-85E1-B428-B350FCDC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277B76-C227-9CDC-7951-FD25883F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544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5EBE4F-0417-4A49-CD68-6975EE135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C26394-D327-A9AF-1516-E488767C2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B119E-93EC-AE2F-69A4-19D3D27E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F85375-69C3-3650-ACF3-0EE6C920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55B36B-B731-66EA-BC6A-BE6AE1F7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99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45049-6C9D-4787-AF92-C8D77C74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5A7AE5-82E1-B1BF-E559-BC5F8D79A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8FC37B-E81F-989F-95C9-45C036DD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7F168-64BA-B124-07D5-C4E2F99F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4059F0-960C-FF4D-BE5A-0382EBA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484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8AAAB-2A11-0F58-0DE8-6543DA52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344C32-D05E-A166-7FDA-06262EF0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CC19C-EC85-C756-B49B-7F0421A55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D796D-03F2-BC27-EC63-318AA074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C3A7A5-7198-470B-6380-C7AE76D9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76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9CC2D-99D8-0E08-B874-2A8903A5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637E9-729B-A76F-4EE0-06EC57EAA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00A655-EF50-B7B9-188D-F0365C939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3AB179-EC28-1652-9795-DDEB8C93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C4D456-A905-19BB-A43C-414254E7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AE155A-9A81-CB09-96E0-ECE49421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34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54100-8052-0273-959B-E543338E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4DCB92-1172-505E-7233-C370481FA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C444D8-53E0-1FCB-A06E-099545920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0644B7-A7B2-6507-1F0D-BB61F7E68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4C8E73-3C56-F861-BF8C-BA99BE269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FA7D1-D3F9-BF13-6A00-BE83A0B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24B511-8659-A75B-50C9-8BE95AE1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0D8DF2-0B08-01F5-6E86-13657746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30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66B4A-2693-3815-E75C-8BBE5CC6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D1951-707A-D9E9-76CC-2498DA4F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889B23-6ED6-8555-C9D6-29A4DB4D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7D8183-47E4-21A8-4B8A-0DED4D53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914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CB2608-1477-4B13-2533-DD8D1760F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CCF374-3E0C-9BD8-A1C0-3AF355C7D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E307D4-B63D-A8D3-EEC8-5A62F30A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91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F3ED3-F500-3D76-B37F-493768C5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04BEEF-F928-2CD1-3173-5A027BF1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11019E-33EA-A73D-6DE8-F33AE38D0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2A513A-2CE8-ADA5-D0F5-75949D8A7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676DA0-AB5D-C9E3-EA09-0D1E26E0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484CA3-C5DB-FF40-4D50-2D793D7AF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249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9CD94-66EC-5B57-B647-CF35F665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B64980-5032-D2C1-32E5-B0E281B96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71CD8A-43F5-6970-75BA-3CC1BF7EB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AF38B0-DFFA-1535-480B-9C1413D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E44768-4209-FA2D-82C1-C6C45544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9A60E4-7396-A794-CD80-EDC6184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39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AE891A-F9C8-F286-A90E-6B71EB78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EBEA10-4C53-8577-B4C8-CD76F7D0B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CC3BFE-65E0-51AF-6FEE-61E2BB279B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7C1DE-8DE5-6A44-9A48-39B95FD08DE5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D134E7-3ABF-C2FC-E357-9AE58AA45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58CA97-A546-F622-0129-B93FEF336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139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0375/arm-unveils-bifrost-and-mali-g71/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egmentfault.com/a/119000002228244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3dgep.com/cuda-thread-execution-model/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urse.ece.cmu.edu/~ece740/f13/lib/exe/fetch.php?media=onur-740-fall13-module5.1.3-simd-and-gpus-part3-vliw-dae-systolic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.ece.cmu.edu/~ece740/f13/lib/exe/fetch.php?media=onur-740-fall13-module5.1.3-simd-and-gpus-part3-vliw-dae-systolic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p.glaskowsky_nvidia%27s_fermi-the_first_complete_gpu_architecture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kinsey.com/capabilities/mckinsey-digital/our-insights/tech-forward/warp-speed-how-gpus-can-enable-large-scale-healthcare-enterprise-applic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.tw/content/PDF/GTC/keynote/marc-hamilton-nvidia-keynote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cn/%E5%8D%95%E6%8C%87%E4%BB%A4%E6%B5%81%E5%A4%9A%E6%95%B0%E6%8D%AE%E6%B5%8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0375/arm-unveils-bifrost-and-mali-g71/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0375/arm-unveils-bifrost-and-mali-g71/2" TargetMode="External"/><Relationship Id="rId2" Type="http://schemas.openxmlformats.org/officeDocument/2006/relationships/hyperlink" Target="https://www.anandtech.com/show/8234/arms-mali-midgard-architecture-explored/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FDA3A-E667-A526-6D2A-4AEB9D2DB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中的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SIMT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B67D0B-185A-0664-FB79-9C38FD39C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Adam_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陈成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2023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年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6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月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17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7657C4FA-AC51-8DF5-128A-7FF58E30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升级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到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SIMT</a:t>
            </a:r>
            <a:endParaRPr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15" name="内容占位符 7">
            <a:extLst>
              <a:ext uri="{FF2B5EF4-FFF2-40B4-BE49-F238E27FC236}">
                <a16:creationId xmlns:a16="http://schemas.microsoft.com/office/drawing/2014/main" id="{3FEAB94A-EFD0-94F7-12BF-4A08F04E52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689" y="1825625"/>
            <a:ext cx="4332622" cy="4351338"/>
          </a:xfrm>
          <a:prstGeom prst="rect">
            <a:avLst/>
          </a:prstGeom>
        </p:spPr>
      </p:pic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F70766E1-7B41-CAB0-7C92-A202D7860D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3234" y="1825625"/>
            <a:ext cx="4379532" cy="4351338"/>
          </a:xfrm>
          <a:prstGeom prst="rect">
            <a:avLst/>
          </a:prstGeom>
        </p:spPr>
      </p:pic>
      <p:sp>
        <p:nvSpPr>
          <p:cNvPr id="17" name="燕尾形箭头 16">
            <a:extLst>
              <a:ext uri="{FF2B5EF4-FFF2-40B4-BE49-F238E27FC236}">
                <a16:creationId xmlns:a16="http://schemas.microsoft.com/office/drawing/2014/main" id="{B2083E52-7077-2708-FB8C-0360DE1627B1}"/>
              </a:ext>
            </a:extLst>
          </p:cNvPr>
          <p:cNvSpPr/>
          <p:nvPr/>
        </p:nvSpPr>
        <p:spPr>
          <a:xfrm>
            <a:off x="5397811" y="4072414"/>
            <a:ext cx="1175423" cy="631666"/>
          </a:xfrm>
          <a:prstGeom prst="notched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43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F355D-AF04-5D30-C8FE-248C0E52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ARM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Bifrost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1AD27C-1ED2-F831-FDEA-8219C205D7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234" y="1825625"/>
            <a:ext cx="4379532" cy="4351338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6693FA-1A78-BCD4-E61D-1DB1DDFF8C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SIMT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4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一个控制器控制四个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ALU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每个时钟执行四个线程的同一条指令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标量指令：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add.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f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[0]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[0]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顺序执行：无乱序执行、无分支预测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时延隐藏：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Quad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切换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BB4ABE-E6F7-BBAF-28ED-8670DAE1DEF7}"/>
              </a:ext>
            </a:extLst>
          </p:cNvPr>
          <p:cNvSpPr txBox="1"/>
          <p:nvPr/>
        </p:nvSpPr>
        <p:spPr>
          <a:xfrm>
            <a:off x="0" y="61769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3"/>
              </a:rPr>
              <a:t>The Bifrost Quad: Replacing ILP with TLP - ARM Unveils Next Generation Bifrost GPU Architecture &amp; Mali-G71: The New High-End Mali (anandtech.com)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0416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5DE3C-CB69-0A99-2DCC-0C33065F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打个比方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3210F55-5EC3-F37E-41A5-9013C9487D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842622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内容占位符 8">
            <a:extLst>
              <a:ext uri="{FF2B5EF4-FFF2-40B4-BE49-F238E27FC236}">
                <a16:creationId xmlns:a16="http://schemas.microsoft.com/office/drawing/2014/main" id="{60A8CF23-7C43-151E-759E-35954D0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1561782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内容占位符 8">
            <a:extLst>
              <a:ext uri="{FF2B5EF4-FFF2-40B4-BE49-F238E27FC236}">
                <a16:creationId xmlns:a16="http://schemas.microsoft.com/office/drawing/2014/main" id="{80C3E527-7EC1-5A72-2059-576A91FF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280942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2DC22072-089E-E1B1-2C0F-A7866E1D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3000102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CEA36BA6-6A50-AC41-C1A5-23801BEBA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622" y="4500180"/>
            <a:ext cx="720634" cy="720634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13BD6EE8-BEC3-2D17-864F-4AFC9B7EB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1782" y="4500180"/>
            <a:ext cx="720634" cy="72063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FD4CAF34-D546-6406-61EF-2F43EBCC6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098" y="4484827"/>
            <a:ext cx="720634" cy="720634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335E17B-5671-0513-ADCB-50202BBE1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148" y="3678672"/>
            <a:ext cx="720634" cy="720634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272B59BD-A00F-E174-30CE-C3504846B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8834" y="3678672"/>
            <a:ext cx="720634" cy="720634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8FE5C8F0-B6CA-A08B-9F36-F321C222A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2098" y="3694025"/>
            <a:ext cx="720634" cy="720634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6A53FDF8-ADD6-3AAB-D970-52F8D77E9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2857164"/>
            <a:ext cx="720634" cy="720634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E5A2B18C-8C4B-A009-39BF-09C495AB27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1782" y="2857164"/>
            <a:ext cx="720634" cy="720634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0D90B8DE-1B3D-4C3D-065D-CBCBACA2F8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2098" y="2851417"/>
            <a:ext cx="720634" cy="720634"/>
          </a:xfrm>
          <a:prstGeom prst="rect">
            <a:avLst/>
          </a:prstGeom>
        </p:spPr>
      </p:pic>
      <p:pic>
        <p:nvPicPr>
          <p:cNvPr id="28" name="内容占位符 8">
            <a:extLst>
              <a:ext uri="{FF2B5EF4-FFF2-40B4-BE49-F238E27FC236}">
                <a16:creationId xmlns:a16="http://schemas.microsoft.com/office/drawing/2014/main" id="{769E6A4F-55A1-82B8-F771-48AF91CB8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301289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内容占位符 8">
            <a:extLst>
              <a:ext uri="{FF2B5EF4-FFF2-40B4-BE49-F238E27FC236}">
                <a16:creationId xmlns:a16="http://schemas.microsoft.com/office/drawing/2014/main" id="{D1B1B8A0-FEBF-E03C-4B42-2F69A69E7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6020449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内容占位符 8">
            <a:extLst>
              <a:ext uri="{FF2B5EF4-FFF2-40B4-BE49-F238E27FC236}">
                <a16:creationId xmlns:a16="http://schemas.microsoft.com/office/drawing/2014/main" id="{19A344E1-B3B5-D06F-714D-6F0A32C38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6739609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内容占位符 8">
            <a:extLst>
              <a:ext uri="{FF2B5EF4-FFF2-40B4-BE49-F238E27FC236}">
                <a16:creationId xmlns:a16="http://schemas.microsoft.com/office/drawing/2014/main" id="{14C45432-50EA-7DCD-38CA-BC32A1C1C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7458769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022F0AB4-0EAB-8F2C-A240-4044839A5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5393" y="4496743"/>
            <a:ext cx="720634" cy="720634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6E20F819-30DA-6349-E9CF-DE3D419F3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1862" y="3687769"/>
            <a:ext cx="720634" cy="720634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FDF03C41-99F1-1CA5-79CE-1259A440A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8341" y="2862824"/>
            <a:ext cx="720634" cy="720634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32E4129C-927E-CF6F-A7A0-04A63C0D4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1595" y="4496743"/>
            <a:ext cx="720634" cy="720634"/>
          </a:xfrm>
          <a:prstGeom prst="rect">
            <a:avLst/>
          </a:prstGeom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A97CDEE0-946E-25B2-8A11-9E7432CC3B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1595" y="3671798"/>
            <a:ext cx="720634" cy="720634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2B7F7867-55DB-FD7D-9FA8-D8E0770C9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1595" y="2853678"/>
            <a:ext cx="720634" cy="720634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A822B3E0-25FE-7617-36C1-00A30C71AB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9609" y="4500432"/>
            <a:ext cx="720634" cy="720634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F033F928-0FB8-9088-C945-10DB07B6B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1328" y="3653506"/>
            <a:ext cx="720634" cy="720634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9B1992E3-D2D9-0B7C-7816-330209E527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1328" y="2858251"/>
            <a:ext cx="720634" cy="720634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85F862E4-5061-F555-D24E-32E1996250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9473" y="4496743"/>
            <a:ext cx="718456" cy="718456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26FEE775-9D26-51B7-620C-94F0F4215D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9473" y="3653506"/>
            <a:ext cx="718456" cy="718456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279F88CC-7765-9BF8-D0CF-EBBAA9FCD4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9473" y="2860429"/>
            <a:ext cx="718456" cy="718456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EA4AE217-9E6B-B4C2-0173-A270199BF0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" y="2037834"/>
            <a:ext cx="718456" cy="718456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CDC26B39-CBD3-6663-F1A0-FB9AD5B323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63579" y="2032087"/>
            <a:ext cx="718456" cy="718456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F4206156-3564-A945-9704-4F9A528973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3187" y="2036433"/>
            <a:ext cx="718456" cy="7184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D6A421-2E27-2A3D-FE69-347872B3FE57}"/>
              </a:ext>
            </a:extLst>
          </p:cNvPr>
          <p:cNvSpPr txBox="1"/>
          <p:nvPr/>
        </p:nvSpPr>
        <p:spPr>
          <a:xfrm>
            <a:off x="8318688" y="4757448"/>
            <a:ext cx="1796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.x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.x</a:t>
            </a:r>
            <a:endParaRPr lang="en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DD1FDE-F15D-E929-305F-264ECFADA73B}"/>
              </a:ext>
            </a:extLst>
          </p:cNvPr>
          <p:cNvSpPr txBox="1"/>
          <p:nvPr/>
        </p:nvSpPr>
        <p:spPr>
          <a:xfrm>
            <a:off x="8205440" y="3863420"/>
            <a:ext cx="1796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.y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.y</a:t>
            </a:r>
            <a:endParaRPr lang="en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B08944-5AD9-8B6B-DC66-2894EA7463E9}"/>
              </a:ext>
            </a:extLst>
          </p:cNvPr>
          <p:cNvSpPr txBox="1"/>
          <p:nvPr/>
        </p:nvSpPr>
        <p:spPr>
          <a:xfrm>
            <a:off x="8318688" y="3077345"/>
            <a:ext cx="1796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.z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.z</a:t>
            </a:r>
            <a:endParaRPr lang="en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D01F1A-1861-6A5D-7ABA-C0C5AAA68986}"/>
              </a:ext>
            </a:extLst>
          </p:cNvPr>
          <p:cNvSpPr txBox="1"/>
          <p:nvPr/>
        </p:nvSpPr>
        <p:spPr>
          <a:xfrm>
            <a:off x="-1001744" y="4757448"/>
            <a:ext cx="1765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add.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f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2A9EB8-750C-3BC4-55C0-9DCA7B669954}"/>
              </a:ext>
            </a:extLst>
          </p:cNvPr>
          <p:cNvSpPr txBox="1"/>
          <p:nvPr/>
        </p:nvSpPr>
        <p:spPr>
          <a:xfrm>
            <a:off x="-1001744" y="3874305"/>
            <a:ext cx="1765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add.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f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5452DC-A4FD-02AB-8B58-E242F7BC4072}"/>
              </a:ext>
            </a:extLst>
          </p:cNvPr>
          <p:cNvSpPr txBox="1"/>
          <p:nvPr/>
        </p:nvSpPr>
        <p:spPr>
          <a:xfrm>
            <a:off x="-1019642" y="3077734"/>
            <a:ext cx="1765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add.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f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CF8263-9558-406B-FCE1-7EC450C47101}"/>
              </a:ext>
            </a:extLst>
          </p:cNvPr>
          <p:cNvSpPr txBox="1"/>
          <p:nvPr/>
        </p:nvSpPr>
        <p:spPr>
          <a:xfrm>
            <a:off x="-996483" y="2187749"/>
            <a:ext cx="1765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add.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f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5448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912A3-43E9-BF7A-0C9D-1085430D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Midgard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VS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Bifrost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C73B7-D857-0E63-E203-550469B9C6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SIMD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4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一个控制器控制四个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ALU</a:t>
            </a:r>
          </a:p>
          <a:p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每个时钟执行一个线程的一条指令</a:t>
            </a:r>
            <a:endParaRPr lang="en-US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向量</a:t>
            </a:r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指令：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add.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f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顺序执行：无乱序执行、无分支预测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时延隐藏：线程切换</a:t>
            </a:r>
            <a:endParaRPr lang="en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E5A634-AFBB-70F9-DFF5-779A9E63B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SIMT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4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一个控制器控制四个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ALU</a:t>
            </a:r>
          </a:p>
          <a:p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每个时钟执行四个线程的同一条指令</a:t>
            </a:r>
            <a:endParaRPr lang="en-US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标量指令：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.x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.x</a:t>
            </a:r>
            <a:endParaRPr lang="en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</a:t>
            </a:r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v1.y</a:t>
            </a:r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v2.y</a:t>
            </a:r>
          </a:p>
          <a:p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</a:t>
            </a:r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v1.z</a:t>
            </a:r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v2.z</a:t>
            </a:r>
            <a:endParaRPr lang="en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顺序执行：无乱序执行、无分支预测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时延隐藏：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Quad</a:t>
            </a:r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切换</a:t>
            </a:r>
            <a:endParaRPr lang="en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59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3509A-B2B1-366C-5A82-4785DA8A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Warp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5122" name="Picture 2" descr="preview">
            <a:extLst>
              <a:ext uri="{FF2B5EF4-FFF2-40B4-BE49-F238E27FC236}">
                <a16:creationId xmlns:a16="http://schemas.microsoft.com/office/drawing/2014/main" id="{C4E5AA4C-5054-1EFF-7C5E-5D53F6A358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8675"/>
            <a:ext cx="5181600" cy="380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5EA83A-AD79-EBF2-A1EE-82D991D4D0EA}"/>
              </a:ext>
            </a:extLst>
          </p:cNvPr>
          <p:cNvSpPr txBox="1"/>
          <p:nvPr/>
        </p:nvSpPr>
        <p:spPr>
          <a:xfrm>
            <a:off x="838198" y="5988733"/>
            <a:ext cx="5334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hlinkClick r:id="rId3"/>
              </a:rPr>
              <a:t>程序员 </a:t>
            </a:r>
            <a:r>
              <a:rPr lang="en-US" altLang="zh-CN" sz="1200" dirty="0">
                <a:hlinkClick r:id="rId3"/>
              </a:rPr>
              <a:t>- </a:t>
            </a:r>
            <a:r>
              <a:rPr lang="zh-CN" altLang="en-US" sz="1200" dirty="0">
                <a:hlinkClick r:id="rId3"/>
              </a:rPr>
              <a:t>「</a:t>
            </a:r>
            <a:r>
              <a:rPr lang="en" altLang="zh-CN" sz="1200" dirty="0">
                <a:hlinkClick r:id="rId3"/>
              </a:rPr>
              <a:t>MoreThanJava</a:t>
            </a:r>
            <a:r>
              <a:rPr lang="zh-CN" altLang="en" sz="1200" dirty="0">
                <a:hlinkClick r:id="rId3"/>
              </a:rPr>
              <a:t>」</a:t>
            </a:r>
            <a:r>
              <a:rPr lang="zh-CN" altLang="en-US" sz="1200" dirty="0">
                <a:hlinkClick r:id="rId3"/>
              </a:rPr>
              <a:t>计算机发展史</a:t>
            </a:r>
            <a:r>
              <a:rPr lang="en-US" altLang="zh-CN" sz="1200" dirty="0">
                <a:hlinkClick r:id="rId3"/>
              </a:rPr>
              <a:t>—</a:t>
            </a:r>
            <a:r>
              <a:rPr lang="zh-CN" altLang="en-US" sz="1200" dirty="0">
                <a:hlinkClick r:id="rId3"/>
              </a:rPr>
              <a:t>从织布机到</a:t>
            </a:r>
            <a:r>
              <a:rPr lang="en" altLang="zh-CN" sz="1200" dirty="0">
                <a:hlinkClick r:id="rId3"/>
              </a:rPr>
              <a:t>IBM - </a:t>
            </a:r>
            <a:r>
              <a:rPr lang="zh-CN" altLang="en-US" sz="1200" dirty="0">
                <a:hlinkClick r:id="rId3"/>
              </a:rPr>
              <a:t>我没有三颗心脏 </a:t>
            </a:r>
            <a:r>
              <a:rPr lang="en-US" altLang="zh-CN" sz="1200" dirty="0">
                <a:hlinkClick r:id="rId3"/>
              </a:rPr>
              <a:t>- </a:t>
            </a:r>
            <a:r>
              <a:rPr lang="en" altLang="zh-CN" sz="1200" dirty="0">
                <a:hlinkClick r:id="rId3"/>
              </a:rPr>
              <a:t>SegmentFault </a:t>
            </a:r>
            <a:r>
              <a:rPr lang="zh-CN" altLang="en-US" sz="1200" dirty="0">
                <a:hlinkClick r:id="rId3"/>
              </a:rPr>
              <a:t>思否</a:t>
            </a:r>
            <a:endParaRPr lang="zh-CN" altLang="en-US" sz="12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3CF5291-68B2-C242-C46C-802069B2047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67779"/>
            <a:ext cx="5181600" cy="34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0B9336-2310-0EE7-ED0F-8AED6A11FEEE}"/>
              </a:ext>
            </a:extLst>
          </p:cNvPr>
          <p:cNvSpPr txBox="1"/>
          <p:nvPr/>
        </p:nvSpPr>
        <p:spPr>
          <a:xfrm>
            <a:off x="6172200" y="5988732"/>
            <a:ext cx="518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5"/>
              </a:rPr>
              <a:t>CUDA Thread Execution Model | 3D Game Engine Programming (3dgep.com)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43329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D40DC-6EE8-6B64-2168-CCECD8DF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SIMT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的优点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CFAC9AD-42EE-F665-8400-6BECC003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代码需要跟随硬件的迭代而更新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编译器需要很复杂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哪些操作需要组织成向量操作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尽量保证向量中不含无效操作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无法保证编译器能够做得很完美，造成硬件算力的巨大浪费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调试、性能分析比较难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618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A5DCC-089B-B1A7-9130-723F36AB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SIMT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的不足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BA00F0A-CBF0-167E-D68C-6539E5A72F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16191" y="1825625"/>
            <a:ext cx="4825618" cy="4351338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A83B2DB-254A-2CD6-0FE0-466183B981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51048" y="1825625"/>
            <a:ext cx="3823903" cy="43513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9C06851-C3E7-4B63-E583-27469552DFAF}"/>
              </a:ext>
            </a:extLst>
          </p:cNvPr>
          <p:cNvSpPr txBox="1"/>
          <p:nvPr/>
        </p:nvSpPr>
        <p:spPr>
          <a:xfrm>
            <a:off x="5329856" y="6354375"/>
            <a:ext cx="1532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4"/>
              </a:rPr>
              <a:t>fetch.php (cmu.edu)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0358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1CA99-A096-7755-D59F-DBB05436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分支优化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EE89DB-04A0-B6C1-2AC2-66453EFC3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降低概率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ARM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Bifrost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架构：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QUAD4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+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SIMD4</a:t>
            </a:r>
          </a:p>
          <a:p>
            <a:pPr lvl="1"/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NVIDIA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Fermi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架构：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Warp32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+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SIMD16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合并：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Dynamic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Warp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Formation</a:t>
            </a:r>
          </a:p>
          <a:p>
            <a:endParaRPr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8DCC5B-4C5C-E9DB-80ED-B5C4DBA4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889" y="3658190"/>
            <a:ext cx="7008222" cy="29731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A7B7D1-CB3A-F0BA-8830-E90A959DA2E4}"/>
              </a:ext>
            </a:extLst>
          </p:cNvPr>
          <p:cNvSpPr txBox="1"/>
          <p:nvPr/>
        </p:nvSpPr>
        <p:spPr>
          <a:xfrm>
            <a:off x="5329856" y="6354375"/>
            <a:ext cx="1532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3"/>
              </a:rPr>
              <a:t>fetch.php (cmu.edu)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394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D4758-8D00-C988-C209-A211F58F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其他优化之多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Warp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发射或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VLIW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3E93678-0AF8-111D-4529-EC848BFB1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863" y="1825625"/>
            <a:ext cx="7700273" cy="43513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C978124-BC96-DFDC-DB36-8FB176CEB9C0}"/>
              </a:ext>
            </a:extLst>
          </p:cNvPr>
          <p:cNvSpPr txBox="1"/>
          <p:nvPr/>
        </p:nvSpPr>
        <p:spPr>
          <a:xfrm>
            <a:off x="2299061" y="6311900"/>
            <a:ext cx="759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Microsoft Word - NVIDIA's Fermi the First Complete GPU Architecture.doc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66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175367-0665-80D9-D714-A9F5856A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感谢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~</a:t>
            </a:r>
            <a:endParaRPr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37FA2F-AA52-8679-6D8C-5AE656D0F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7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915A4-18F0-7102-7266-0A94FABB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两大应用场景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DF585-FCBC-377E-3D2A-73FD94BF5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25775"/>
          </a:xfrm>
        </p:spPr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图形渲染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分辨率越来越大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图形效果越来越好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3B624-9933-6262-930D-D609E8E9D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025775"/>
          </a:xfrm>
        </p:spPr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通用计算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数据越来越多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算法越来越复杂</a:t>
            </a:r>
          </a:p>
          <a:p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A151721-0A28-5CC6-23C4-A717AE6CE78A}"/>
              </a:ext>
            </a:extLst>
          </p:cNvPr>
          <p:cNvSpPr txBox="1">
            <a:spLocks/>
          </p:cNvSpPr>
          <p:nvPr/>
        </p:nvSpPr>
        <p:spPr>
          <a:xfrm>
            <a:off x="838200" y="485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算力需求越来越大</a:t>
            </a:r>
          </a:p>
        </p:txBody>
      </p:sp>
    </p:spTree>
    <p:extLst>
      <p:ext uri="{BB962C8B-B14F-4D97-AF65-F5344CB8AC3E}">
        <p14:creationId xmlns:p14="http://schemas.microsoft.com/office/powerpoint/2010/main" val="35869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9786326A-3743-0C1B-5DDC-D2A93BB0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CPU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vs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  <a:endParaRPr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F2A35A17-15F5-DB15-39EE-092A107B2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7217" y="1825625"/>
            <a:ext cx="9537566" cy="435133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8312F06-C356-E82B-193D-EA9D763D67B3}"/>
              </a:ext>
            </a:extLst>
          </p:cNvPr>
          <p:cNvSpPr txBox="1"/>
          <p:nvPr/>
        </p:nvSpPr>
        <p:spPr>
          <a:xfrm>
            <a:off x="1327217" y="6311900"/>
            <a:ext cx="9744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>
                <a:hlinkClick r:id="rId4"/>
              </a:rPr>
              <a:t>Warp speed: How GPUs can enable large-scale healthcare enterprise applications (mckinsey.com)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44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D2C5BF0-BC82-31CF-2AAE-2AFE9856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算力增速远大于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CPU</a:t>
            </a:r>
            <a:endParaRPr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065CA2E-76E3-6E64-6665-AAAD99F7D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6462" y="1825625"/>
            <a:ext cx="2999076" cy="43513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915399-AD4E-9D7E-35A9-488F07E02AD1}"/>
              </a:ext>
            </a:extLst>
          </p:cNvPr>
          <p:cNvSpPr txBox="1"/>
          <p:nvPr/>
        </p:nvSpPr>
        <p:spPr>
          <a:xfrm>
            <a:off x="4284617" y="6308209"/>
            <a:ext cx="36227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marc-hamilton-nvidia-keynote.pdf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5237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84881-3AE4-7BBD-60CC-98827FD3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算力评价标准：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Flops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3EED03-0F39-E2E7-5713-0B0F2F864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假设，</a:t>
                </a:r>
                <a:endParaRPr kumimoji="1" lang="en-US" altLang="zh-CN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  <a:p>
                <a:r>
                  <a:rPr kumimoji="1" lang="en-US" altLang="zh-CN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GPU</a:t>
                </a: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 计算核运行的时钟频率为：</a:t>
                </a:r>
                <a:r>
                  <a:rPr kumimoji="1" lang="en-US" altLang="zh-CN" b="1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1GHz</a:t>
                </a:r>
              </a:p>
              <a:p>
                <a:r>
                  <a:rPr kumimoji="1" lang="en-US" altLang="zh-CN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GPU</a:t>
                </a: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 包含 </a:t>
                </a:r>
                <a:r>
                  <a:rPr kumimoji="1" lang="en-US" altLang="zh-CN" b="1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32</a:t>
                </a: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 个计算核</a:t>
                </a:r>
                <a:endParaRPr kumimoji="1" lang="en-US" altLang="zh-CN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  <a:p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每个计算核包含 </a:t>
                </a:r>
                <a:r>
                  <a:rPr kumimoji="1" lang="en-US" altLang="zh-CN" b="1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32</a:t>
                </a: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 个单精度浮点运算单元</a:t>
                </a:r>
                <a:endParaRPr kumimoji="1" lang="en-US" altLang="zh-CN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  <a:p>
                <a:pPr marL="0" indent="0">
                  <a:buNone/>
                </a:pPr>
                <a:endParaRPr kumimoji="1" lang="en-US" altLang="zh-CN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那么，</a:t>
                </a:r>
                <a:endParaRPr kumimoji="1" lang="en-US" altLang="zh-CN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4400" i="1" dirty="0">
                          <a:latin typeface="Cambria Math" panose="02040503050406030204" pitchFamily="18" charset="0"/>
                        </a:rPr>
                        <m:t>Flops</m:t>
                      </m:r>
                      <m:r>
                        <a:rPr kumimoji="1" lang="en-US" altLang="zh-CN" sz="44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4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×32×32=1</m:t>
                      </m:r>
                      <m:r>
                        <m:rPr>
                          <m:sty m:val="p"/>
                        </m:rPr>
                        <a:rPr kumimoji="1" lang="en-US" altLang="zh-CN" sz="4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kumimoji="1" lang="en-US" altLang="zh-CN" sz="4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𝐹𝑙𝑜𝑝𝑠</m:t>
                      </m:r>
                    </m:oMath>
                  </m:oMathPara>
                </a14:m>
                <a:endParaRPr kumimoji="1" lang="zh-CN" altLang="en-US" sz="3600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3EED03-0F39-E2E7-5713-0B0F2F864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22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B0C75-49E4-C480-3699-1DFBE552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算力提升方法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4E4ED4-3147-40B1-35C5-DBD8258AA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提升运行频率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芯片工艺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芯片设计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增加运算单元的数量：计算核的数量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x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单核运算单元的数量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727F1BE-4789-348D-2AA2-E2AFF3029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812562"/>
              </p:ext>
            </p:extLst>
          </p:nvPr>
        </p:nvGraphicFramePr>
        <p:xfrm>
          <a:off x="833758" y="4070002"/>
          <a:ext cx="10520042" cy="10980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2982">
                  <a:extLst>
                    <a:ext uri="{9D8B030D-6E8A-4147-A177-3AD203B41FA5}">
                      <a16:colId xmlns:a16="http://schemas.microsoft.com/office/drawing/2014/main" val="3650870888"/>
                    </a:ext>
                  </a:extLst>
                </a:gridCol>
                <a:gridCol w="2451765">
                  <a:extLst>
                    <a:ext uri="{9D8B030D-6E8A-4147-A177-3AD203B41FA5}">
                      <a16:colId xmlns:a16="http://schemas.microsoft.com/office/drawing/2014/main" val="3725486728"/>
                    </a:ext>
                  </a:extLst>
                </a:gridCol>
                <a:gridCol w="2451765">
                  <a:extLst>
                    <a:ext uri="{9D8B030D-6E8A-4147-A177-3AD203B41FA5}">
                      <a16:colId xmlns:a16="http://schemas.microsoft.com/office/drawing/2014/main" val="1595460413"/>
                    </a:ext>
                  </a:extLst>
                </a:gridCol>
                <a:gridCol w="2451765">
                  <a:extLst>
                    <a:ext uri="{9D8B030D-6E8A-4147-A177-3AD203B41FA5}">
                      <a16:colId xmlns:a16="http://schemas.microsoft.com/office/drawing/2014/main" val="1486400151"/>
                    </a:ext>
                  </a:extLst>
                </a:gridCol>
                <a:gridCol w="2451765">
                  <a:extLst>
                    <a:ext uri="{9D8B030D-6E8A-4147-A177-3AD203B41FA5}">
                      <a16:colId xmlns:a16="http://schemas.microsoft.com/office/drawing/2014/main" val="1578382846"/>
                    </a:ext>
                  </a:extLst>
                </a:gridCol>
              </a:tblGrid>
              <a:tr h="305269">
                <a:tc>
                  <a:txBody>
                    <a:bodyPr/>
                    <a:lstStyle/>
                    <a:p>
                      <a:endParaRPr lang="zh-CN" altLang="en-US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设计目标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算力提升策略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数据要求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并行性要求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67364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CPU</a:t>
                      </a:r>
                      <a:endParaRPr lang="zh-CN" altLang="en-US" b="1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低延时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提升运行频率</a:t>
                      </a:r>
                      <a:endParaRPr kumimoji="1" lang="en-US" altLang="zh-CN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无</a:t>
                      </a:r>
                      <a:endParaRPr kumimoji="1" lang="en-US" altLang="zh-CN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低</a:t>
                      </a:r>
                      <a:endParaRPr kumimoji="1" lang="en-US" altLang="zh-CN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99142"/>
                  </a:ext>
                </a:extLst>
              </a:tr>
              <a:tr h="366516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GPU</a:t>
                      </a:r>
                      <a:endParaRPr lang="zh-CN" altLang="en-US" b="1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高吞吐量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增加运算单元的数量</a:t>
                      </a:r>
                      <a:endParaRPr lang="zh-CN" altLang="en-US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流数据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155018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9D245318-0A50-F726-CB68-43AF3C9A805F}"/>
              </a:ext>
            </a:extLst>
          </p:cNvPr>
          <p:cNvSpPr txBox="1">
            <a:spLocks/>
          </p:cNvSpPr>
          <p:nvPr/>
        </p:nvSpPr>
        <p:spPr>
          <a:xfrm>
            <a:off x="838200" y="5168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</a:t>
            </a:r>
            <a:r>
              <a:rPr kumimoji="1" lang="zh-CN" altLang="en-US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，单指令多数据</a:t>
            </a:r>
          </a:p>
        </p:txBody>
      </p:sp>
    </p:spTree>
    <p:extLst>
      <p:ext uri="{BB962C8B-B14F-4D97-AF65-F5344CB8AC3E}">
        <p14:creationId xmlns:p14="http://schemas.microsoft.com/office/powerpoint/2010/main" val="42963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96404-2FB0-E078-7E96-B2E0611F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5360AE-C0B1-5EF1-7D22-02FC3A70A7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zh-CN" b="0" i="0" dirty="0">
                <a:solidFill>
                  <a:srgbClr val="000000"/>
                </a:solidFill>
                <a:effectLst/>
                <a:latin typeface="LXGW WenKai" panose="02020500000000000000" pitchFamily="18" charset="-120"/>
                <a:ea typeface="LXGW WenKai" panose="02020500000000000000" pitchFamily="18" charset="-120"/>
              </a:rPr>
              <a:t>费林分类法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是一种采用一个控制器来控制多个处理器，且同时对一组数据（又称“数据向量”）中的每一个分别执行相同的操作从而实现空间上的并行性的技术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数据级并行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向量处理器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举例：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ARM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Midgard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F48117-5FB6-9777-AF63-C4D29C9A722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079AC4-DAD0-431C-7FD4-49BEAFDD789C}"/>
              </a:ext>
            </a:extLst>
          </p:cNvPr>
          <p:cNvSpPr txBox="1"/>
          <p:nvPr/>
        </p:nvSpPr>
        <p:spPr>
          <a:xfrm>
            <a:off x="2842260" y="6308209"/>
            <a:ext cx="6659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hlinkClick r:id="rId3"/>
              </a:rPr>
              <a:t>单指令流多数据流 </a:t>
            </a:r>
            <a:r>
              <a:rPr lang="en-US" altLang="zh-CN" sz="1200" dirty="0">
                <a:hlinkClick r:id="rId3"/>
              </a:rPr>
              <a:t>- </a:t>
            </a:r>
            <a:r>
              <a:rPr lang="zh-CN" altLang="en-US" sz="1200" dirty="0">
                <a:hlinkClick r:id="rId3"/>
              </a:rPr>
              <a:t>维基百科，自由的百科全书 </a:t>
            </a:r>
            <a:r>
              <a:rPr lang="en-US" altLang="zh-CN" sz="1200" dirty="0">
                <a:hlinkClick r:id="rId3"/>
              </a:rPr>
              <a:t>(</a:t>
            </a:r>
            <a:r>
              <a:rPr lang="en" altLang="zh-CN" sz="1200" dirty="0">
                <a:hlinkClick r:id="rId3"/>
              </a:rPr>
              <a:t>wikipedia.org)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34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21CA0-358C-D69B-3810-C9DE11FC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ARM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Midgard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B2BE3A-3D09-349A-90FF-C5A6C381D8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SIMD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4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一个控制器控制四个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ALU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每个时钟执行一个线程的一条指令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向量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指令：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add.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f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顺序执行：无乱序执行、无分支预测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时延隐藏：线程切换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endParaRPr kumimoji="1" lang="zh-CN" altLang="en-US" dirty="0"/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085130FC-FAD0-0CC2-B3B5-05F9631635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689" y="1825625"/>
            <a:ext cx="4332622" cy="4351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3D073B-772F-66EC-804C-F1AD17BE3499}"/>
              </a:ext>
            </a:extLst>
          </p:cNvPr>
          <p:cNvSpPr txBox="1"/>
          <p:nvPr/>
        </p:nvSpPr>
        <p:spPr>
          <a:xfrm>
            <a:off x="0" y="5988734"/>
            <a:ext cx="8490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3"/>
              </a:rPr>
              <a:t>The Bifrost Quad: Replacing ILP with TLP - ARM Unveils Next Generation Bifrost GPU Architecture &amp; Mali-G71: The New High-End Mali (anandtech.com)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996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E6CDE-7B77-B658-BF2B-24A7EDCF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时延隐藏：线程切换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25055AE-0475-557A-B6CD-16D100AA9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指令分类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固定时延指令：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ALU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指令等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2"/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插入 </a:t>
            </a:r>
            <a:r>
              <a:rPr lang="en-US" altLang="zh-CN" dirty="0" err="1">
                <a:latin typeface="LXGW WenKai" panose="02020500000000000000" pitchFamily="18" charset="-120"/>
                <a:ea typeface="LXGW WenKai" panose="02020500000000000000" pitchFamily="18" charset="-120"/>
              </a:rPr>
              <a:t>Nop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指令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不定时延指令：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Load/Store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指令、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Message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指令等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2"/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等待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线程执行过程中有很多“气泡”，造成算力浪费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减少气泡的方法：线程切换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中有大量线程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切换迅速：每个线程都有独属于自己的寄存器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EB6F417-C4F6-9507-0616-CAAE69958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62999" y="848903"/>
            <a:ext cx="2123440" cy="258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B97DE7B-2CB7-A142-7988-445F0B8B1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9" y="3596866"/>
            <a:ext cx="2123442" cy="258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89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6B3D-D049-0E8B-F5B3-6504F892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D5465-71D9-C03A-E6B0-4D197FCC8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代码需要跟随硬件的迭代而更新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编译器需要很复杂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哪些操作需要组织成向量操作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尽量保证向量中不含无效操作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无法保证编译器能够做得很完美，造成硬件算力的巨大浪费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调试、性能分析比较难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EDCD720-4560-90E4-A4C2-2C98BA7ECF3D}"/>
              </a:ext>
            </a:extLst>
          </p:cNvPr>
          <p:cNvSpPr txBox="1">
            <a:spLocks/>
          </p:cNvSpPr>
          <p:nvPr/>
        </p:nvSpPr>
        <p:spPr>
          <a:xfrm>
            <a:off x="838200" y="485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SIMT</a:t>
            </a:r>
            <a:r>
              <a:rPr kumimoji="1" lang="zh-CN" altLang="en-US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：单指令多线程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EC767E-2438-FD0F-8807-8A1005DC7A64}"/>
              </a:ext>
            </a:extLst>
          </p:cNvPr>
          <p:cNvSpPr txBox="1"/>
          <p:nvPr/>
        </p:nvSpPr>
        <p:spPr>
          <a:xfrm>
            <a:off x="0" y="61769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2"/>
              </a:rPr>
              <a:t>Midgard’s Execution Model: ILP, not TLP - ARM’s Mali Midgard Architecture Explored (anandtech.com)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83B09E-3CE8-1461-EEA3-536B4EDBD525}"/>
              </a:ext>
            </a:extLst>
          </p:cNvPr>
          <p:cNvSpPr txBox="1"/>
          <p:nvPr/>
        </p:nvSpPr>
        <p:spPr>
          <a:xfrm>
            <a:off x="6096000" y="61769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3"/>
              </a:rPr>
              <a:t>The Bifrost Quad: Replacing ILP with TLP - ARM Unveils Next Generation Bifrost GPU Architecture &amp; Mali-G71: The New High-End Mali (anandtech.com)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628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4241</TotalTime>
  <Words>948</Words>
  <Application>Microsoft Macintosh PowerPoint</Application>
  <PresentationFormat>宽屏</PresentationFormat>
  <Paragraphs>134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LXGW WenKai</vt:lpstr>
      <vt:lpstr>Arial</vt:lpstr>
      <vt:lpstr>Cambria Math</vt:lpstr>
      <vt:lpstr>Office 主题​​</vt:lpstr>
      <vt:lpstr>GPU中的SIMT</vt:lpstr>
      <vt:lpstr>GPU两大应用场景</vt:lpstr>
      <vt:lpstr>GPU算力增速远大于CPU</vt:lpstr>
      <vt:lpstr>算力评价标准：Flops</vt:lpstr>
      <vt:lpstr>算力提升方法</vt:lpstr>
      <vt:lpstr>SIMD</vt:lpstr>
      <vt:lpstr>ARM Midgard</vt:lpstr>
      <vt:lpstr>时延隐藏：线程切换</vt:lpstr>
      <vt:lpstr>SIMD的不足</vt:lpstr>
      <vt:lpstr>升级 SIMD 到 SIMT</vt:lpstr>
      <vt:lpstr>ARM Bifrost</vt:lpstr>
      <vt:lpstr>打个比方</vt:lpstr>
      <vt:lpstr>Midgard VS Bifrost</vt:lpstr>
      <vt:lpstr>Warp</vt:lpstr>
      <vt:lpstr>SIMT 的优点</vt:lpstr>
      <vt:lpstr>SIMT 的不足</vt:lpstr>
      <vt:lpstr>分支优化</vt:lpstr>
      <vt:lpstr>其他优化之多 Warp 发射或 VLIW</vt:lpstr>
      <vt:lpstr>感谢~</vt:lpstr>
      <vt:lpstr>CPU vs GPU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cheng</dc:creator>
  <cp:lastModifiedBy>chen cheng</cp:lastModifiedBy>
  <cp:revision>7</cp:revision>
  <dcterms:created xsi:type="dcterms:W3CDTF">2023-06-12T16:02:27Z</dcterms:created>
  <dcterms:modified xsi:type="dcterms:W3CDTF">2024-04-09T12:38:23Z</dcterms:modified>
</cp:coreProperties>
</file>